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86" r:id="rId4"/>
    <p:sldId id="287" r:id="rId5"/>
    <p:sldId id="288" r:id="rId6"/>
    <p:sldId id="285" r:id="rId7"/>
    <p:sldId id="284" r:id="rId8"/>
    <p:sldId id="289" r:id="rId9"/>
    <p:sldId id="283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  <p:sldId id="270" r:id="rId34"/>
    <p:sldId id="271" r:id="rId35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F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30.06.2022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520190"/>
            <a:ext cx="9144000" cy="3907427"/>
          </a:xfrm>
        </p:spPr>
        <p:txBody>
          <a:bodyPr>
            <a:normAutofit fontScale="90000"/>
          </a:bodyPr>
          <a:lstStyle/>
          <a:p>
            <a:r>
              <a:rPr lang="nb-NO" dirty="0"/>
              <a:t>Skisser/bilder brukt i FKB-Vegnett produktspesifikasjon og registreringsinstruks</a:t>
            </a:r>
            <a:br>
              <a:rPr lang="nb-NO" dirty="0"/>
            </a:br>
            <a:br>
              <a:rPr lang="nb-NO" dirty="0"/>
            </a:br>
            <a:r>
              <a:rPr lang="nb-NO" dirty="0"/>
              <a:t>NÅ ELVEG 2.0!</a:t>
            </a:r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416" y="1666789"/>
            <a:ext cx="6573167" cy="45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210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123" y="1314155"/>
            <a:ext cx="2505425" cy="4229690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6896" y="1314155"/>
            <a:ext cx="2305372" cy="4210638"/>
          </a:xfrm>
          <a:prstGeom prst="rect">
            <a:avLst/>
          </a:prstGeom>
        </p:spPr>
      </p:pic>
      <p:pic>
        <p:nvPicPr>
          <p:cNvPr id="6" name="Bild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100" y="2675872"/>
            <a:ext cx="2457793" cy="3400900"/>
          </a:xfrm>
          <a:prstGeom prst="rect">
            <a:avLst/>
          </a:prstGeom>
        </p:spPr>
      </p:pic>
      <p:pic>
        <p:nvPicPr>
          <p:cNvPr id="7" name="Bild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7019" y="6076772"/>
            <a:ext cx="6677957" cy="47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55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1773282"/>
            <a:ext cx="6430272" cy="390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92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627" y="1998075"/>
            <a:ext cx="6058746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39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601" y="1690688"/>
            <a:ext cx="5534797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067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758" y="1689649"/>
            <a:ext cx="6506483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741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153" y="1951383"/>
            <a:ext cx="6401693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440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995" y="1907591"/>
            <a:ext cx="6516009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1819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285" y="2164778"/>
            <a:ext cx="6487430" cy="364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41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897" y="884991"/>
            <a:ext cx="6449325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81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Bruk av synbarhet for </a:t>
            </a:r>
            <a:r>
              <a:rPr lang="nb-NO" sz="3600" dirty="0" err="1"/>
              <a:t>veglenker</a:t>
            </a:r>
            <a:r>
              <a:rPr lang="nb-NO" sz="3600" dirty="0"/>
              <a:t> (synbarhet = 3)</a:t>
            </a:r>
            <a:endParaRPr lang="nb-NO" dirty="0"/>
          </a:p>
        </p:txBody>
      </p:sp>
      <p:pic>
        <p:nvPicPr>
          <p:cNvPr id="17" name="Bild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4441"/>
            <a:ext cx="6516612" cy="4598679"/>
          </a:xfrm>
          <a:prstGeom prst="rect">
            <a:avLst/>
          </a:prstGeom>
        </p:spPr>
      </p:pic>
      <p:sp>
        <p:nvSpPr>
          <p:cNvPr id="11" name="TekstSylinder 10"/>
          <p:cNvSpPr txBox="1"/>
          <p:nvPr/>
        </p:nvSpPr>
        <p:spPr>
          <a:xfrm>
            <a:off x="4723075" y="5192892"/>
            <a:ext cx="2435763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 og øvrig samferdsel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</a:t>
            </a:r>
            <a:r>
              <a:rPr lang="nb-NO" sz="1000" dirty="0" err="1">
                <a:solidFill>
                  <a:srgbClr val="30F030"/>
                </a:solidFill>
              </a:rPr>
              <a:t>Veglenke</a:t>
            </a:r>
            <a:r>
              <a:rPr lang="nb-NO" sz="1000" dirty="0">
                <a:solidFill>
                  <a:srgbClr val="30F030"/>
                </a:solidFill>
              </a:rPr>
              <a:t>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 err="1">
                <a:solidFill>
                  <a:srgbClr val="FF0000"/>
                </a:solidFill>
              </a:rPr>
              <a:t>Veglenke</a:t>
            </a:r>
            <a:r>
              <a:rPr lang="nb-NO" sz="1000" dirty="0">
                <a:solidFill>
                  <a:srgbClr val="FF0000"/>
                </a:solidFill>
              </a:rPr>
              <a:t>, synbarhet = 3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4845257" y="5306244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4845257" y="5468259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4845258" y="5630214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ihåndsform 17"/>
          <p:cNvSpPr/>
          <p:nvPr/>
        </p:nvSpPr>
        <p:spPr>
          <a:xfrm>
            <a:off x="2450353" y="1320800"/>
            <a:ext cx="3657600" cy="2785146"/>
          </a:xfrm>
          <a:custGeom>
            <a:avLst/>
            <a:gdLst>
              <a:gd name="connsiteX0" fmla="*/ 0 w 3657600"/>
              <a:gd name="connsiteY0" fmla="*/ 2581835 h 2785146"/>
              <a:gd name="connsiteX1" fmla="*/ 137459 w 3657600"/>
              <a:gd name="connsiteY1" fmla="*/ 2677459 h 2785146"/>
              <a:gd name="connsiteX2" fmla="*/ 233082 w 3657600"/>
              <a:gd name="connsiteY2" fmla="*/ 2725271 h 2785146"/>
              <a:gd name="connsiteX3" fmla="*/ 328706 w 3657600"/>
              <a:gd name="connsiteY3" fmla="*/ 2749176 h 2785146"/>
              <a:gd name="connsiteX4" fmla="*/ 424329 w 3657600"/>
              <a:gd name="connsiteY4" fmla="*/ 2773082 h 2785146"/>
              <a:gd name="connsiteX5" fmla="*/ 585694 w 3657600"/>
              <a:gd name="connsiteY5" fmla="*/ 2785035 h 2785146"/>
              <a:gd name="connsiteX6" fmla="*/ 723153 w 3657600"/>
              <a:gd name="connsiteY6" fmla="*/ 2779059 h 2785146"/>
              <a:gd name="connsiteX7" fmla="*/ 806823 w 3657600"/>
              <a:gd name="connsiteY7" fmla="*/ 2779059 h 2785146"/>
              <a:gd name="connsiteX8" fmla="*/ 920376 w 3657600"/>
              <a:gd name="connsiteY8" fmla="*/ 2713318 h 2785146"/>
              <a:gd name="connsiteX9" fmla="*/ 1111623 w 3657600"/>
              <a:gd name="connsiteY9" fmla="*/ 2575859 h 2785146"/>
              <a:gd name="connsiteX10" fmla="*/ 1290918 w 3657600"/>
              <a:gd name="connsiteY10" fmla="*/ 2396565 h 2785146"/>
              <a:gd name="connsiteX11" fmla="*/ 1470212 w 3657600"/>
              <a:gd name="connsiteY11" fmla="*/ 2211294 h 2785146"/>
              <a:gd name="connsiteX12" fmla="*/ 1607671 w 3657600"/>
              <a:gd name="connsiteY12" fmla="*/ 2032000 h 2785146"/>
              <a:gd name="connsiteX13" fmla="*/ 1745129 w 3657600"/>
              <a:gd name="connsiteY13" fmla="*/ 1846729 h 2785146"/>
              <a:gd name="connsiteX14" fmla="*/ 1894541 w 3657600"/>
              <a:gd name="connsiteY14" fmla="*/ 1613647 h 2785146"/>
              <a:gd name="connsiteX15" fmla="*/ 1990165 w 3657600"/>
              <a:gd name="connsiteY15" fmla="*/ 1488141 h 2785146"/>
              <a:gd name="connsiteX16" fmla="*/ 2139576 w 3657600"/>
              <a:gd name="connsiteY16" fmla="*/ 1320800 h 2785146"/>
              <a:gd name="connsiteX17" fmla="*/ 2366682 w 3657600"/>
              <a:gd name="connsiteY17" fmla="*/ 1057835 h 2785146"/>
              <a:gd name="connsiteX18" fmla="*/ 2528047 w 3657600"/>
              <a:gd name="connsiteY18" fmla="*/ 890494 h 2785146"/>
              <a:gd name="connsiteX19" fmla="*/ 2755153 w 3657600"/>
              <a:gd name="connsiteY19" fmla="*/ 699247 h 2785146"/>
              <a:gd name="connsiteX20" fmla="*/ 2964329 w 3657600"/>
              <a:gd name="connsiteY20" fmla="*/ 508000 h 2785146"/>
              <a:gd name="connsiteX21" fmla="*/ 3179482 w 3657600"/>
              <a:gd name="connsiteY21" fmla="*/ 340659 h 2785146"/>
              <a:gd name="connsiteX22" fmla="*/ 3382682 w 3657600"/>
              <a:gd name="connsiteY22" fmla="*/ 173318 h 2785146"/>
              <a:gd name="connsiteX23" fmla="*/ 3657600 w 3657600"/>
              <a:gd name="connsiteY23" fmla="*/ 0 h 2785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657600" h="2785146">
                <a:moveTo>
                  <a:pt x="0" y="2581835"/>
                </a:moveTo>
                <a:cubicBezTo>
                  <a:pt x="49306" y="2617694"/>
                  <a:pt x="98612" y="2653553"/>
                  <a:pt x="137459" y="2677459"/>
                </a:cubicBezTo>
                <a:cubicBezTo>
                  <a:pt x="176306" y="2701365"/>
                  <a:pt x="201208" y="2713318"/>
                  <a:pt x="233082" y="2725271"/>
                </a:cubicBezTo>
                <a:cubicBezTo>
                  <a:pt x="264956" y="2737224"/>
                  <a:pt x="328706" y="2749176"/>
                  <a:pt x="328706" y="2749176"/>
                </a:cubicBezTo>
                <a:cubicBezTo>
                  <a:pt x="360580" y="2757144"/>
                  <a:pt x="381498" y="2767106"/>
                  <a:pt x="424329" y="2773082"/>
                </a:cubicBezTo>
                <a:cubicBezTo>
                  <a:pt x="467160" y="2779059"/>
                  <a:pt x="535890" y="2784039"/>
                  <a:pt x="585694" y="2785035"/>
                </a:cubicBezTo>
                <a:cubicBezTo>
                  <a:pt x="635498" y="2786031"/>
                  <a:pt x="686298" y="2780055"/>
                  <a:pt x="723153" y="2779059"/>
                </a:cubicBezTo>
                <a:cubicBezTo>
                  <a:pt x="760008" y="2778063"/>
                  <a:pt x="773953" y="2790016"/>
                  <a:pt x="806823" y="2779059"/>
                </a:cubicBezTo>
                <a:cubicBezTo>
                  <a:pt x="839694" y="2768102"/>
                  <a:pt x="869576" y="2747185"/>
                  <a:pt x="920376" y="2713318"/>
                </a:cubicBezTo>
                <a:cubicBezTo>
                  <a:pt x="971176" y="2679451"/>
                  <a:pt x="1049866" y="2628651"/>
                  <a:pt x="1111623" y="2575859"/>
                </a:cubicBezTo>
                <a:cubicBezTo>
                  <a:pt x="1173380" y="2523067"/>
                  <a:pt x="1231153" y="2457326"/>
                  <a:pt x="1290918" y="2396565"/>
                </a:cubicBezTo>
                <a:cubicBezTo>
                  <a:pt x="1350683" y="2335804"/>
                  <a:pt x="1417420" y="2272055"/>
                  <a:pt x="1470212" y="2211294"/>
                </a:cubicBezTo>
                <a:cubicBezTo>
                  <a:pt x="1523004" y="2150533"/>
                  <a:pt x="1561852" y="2092761"/>
                  <a:pt x="1607671" y="2032000"/>
                </a:cubicBezTo>
                <a:cubicBezTo>
                  <a:pt x="1653490" y="1971239"/>
                  <a:pt x="1697317" y="1916454"/>
                  <a:pt x="1745129" y="1846729"/>
                </a:cubicBezTo>
                <a:cubicBezTo>
                  <a:pt x="1792941" y="1777004"/>
                  <a:pt x="1853702" y="1673412"/>
                  <a:pt x="1894541" y="1613647"/>
                </a:cubicBezTo>
                <a:cubicBezTo>
                  <a:pt x="1935380" y="1553882"/>
                  <a:pt x="1949326" y="1536949"/>
                  <a:pt x="1990165" y="1488141"/>
                </a:cubicBezTo>
                <a:cubicBezTo>
                  <a:pt x="2031004" y="1439333"/>
                  <a:pt x="2076823" y="1392518"/>
                  <a:pt x="2139576" y="1320800"/>
                </a:cubicBezTo>
                <a:cubicBezTo>
                  <a:pt x="2202329" y="1249082"/>
                  <a:pt x="2301937" y="1129553"/>
                  <a:pt x="2366682" y="1057835"/>
                </a:cubicBezTo>
                <a:cubicBezTo>
                  <a:pt x="2431427" y="986117"/>
                  <a:pt x="2463302" y="950259"/>
                  <a:pt x="2528047" y="890494"/>
                </a:cubicBezTo>
                <a:cubicBezTo>
                  <a:pt x="2592792" y="830729"/>
                  <a:pt x="2682439" y="762996"/>
                  <a:pt x="2755153" y="699247"/>
                </a:cubicBezTo>
                <a:cubicBezTo>
                  <a:pt x="2827867" y="635498"/>
                  <a:pt x="2893608" y="567765"/>
                  <a:pt x="2964329" y="508000"/>
                </a:cubicBezTo>
                <a:cubicBezTo>
                  <a:pt x="3035050" y="448235"/>
                  <a:pt x="3109757" y="396439"/>
                  <a:pt x="3179482" y="340659"/>
                </a:cubicBezTo>
                <a:cubicBezTo>
                  <a:pt x="3249208" y="284879"/>
                  <a:pt x="3302996" y="230094"/>
                  <a:pt x="3382682" y="173318"/>
                </a:cubicBezTo>
                <a:cubicBezTo>
                  <a:pt x="3462368" y="116542"/>
                  <a:pt x="3559984" y="58271"/>
                  <a:pt x="3657600" y="0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16002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</a:t>
            </a:r>
            <a:r>
              <a:rPr lang="nb-NO" dirty="0" err="1"/>
              <a:t>kanalisertVeg</a:t>
            </a:r>
            <a:r>
              <a:rPr lang="nb-NO" dirty="0"/>
              <a:t>) </a:t>
            </a:r>
            <a:r>
              <a:rPr lang="nb-NO" dirty="0">
                <a:solidFill>
                  <a:srgbClr val="FF0000"/>
                </a:solidFill>
              </a:rPr>
              <a:t>til vedlegg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50511C90-359B-4A38-810D-176248B30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9980"/>
            <a:ext cx="5392691" cy="5042895"/>
          </a:xfrm>
          <a:prstGeom prst="rect">
            <a:avLst/>
          </a:prstGeom>
        </p:spPr>
      </p:pic>
      <p:sp>
        <p:nvSpPr>
          <p:cNvPr id="5" name="Frihåndsform: figur 4">
            <a:extLst>
              <a:ext uri="{FF2B5EF4-FFF2-40B4-BE49-F238E27FC236}">
                <a16:creationId xmlns:a16="http://schemas.microsoft.com/office/drawing/2014/main" id="{535891E7-B3A1-492C-ADA2-A18C175A28FD}"/>
              </a:ext>
            </a:extLst>
          </p:cNvPr>
          <p:cNvSpPr/>
          <p:nvPr/>
        </p:nvSpPr>
        <p:spPr>
          <a:xfrm>
            <a:off x="2055906" y="2587812"/>
            <a:ext cx="1828800" cy="802773"/>
          </a:xfrm>
          <a:custGeom>
            <a:avLst/>
            <a:gdLst>
              <a:gd name="connsiteX0" fmla="*/ 0 w 1828800"/>
              <a:gd name="connsiteY0" fmla="*/ 621553 h 802773"/>
              <a:gd name="connsiteX1" fmla="*/ 203200 w 1828800"/>
              <a:gd name="connsiteY1" fmla="*/ 699247 h 802773"/>
              <a:gd name="connsiteX2" fmla="*/ 436282 w 1828800"/>
              <a:gd name="connsiteY2" fmla="*/ 764988 h 802773"/>
              <a:gd name="connsiteX3" fmla="*/ 585694 w 1828800"/>
              <a:gd name="connsiteY3" fmla="*/ 788894 h 802773"/>
              <a:gd name="connsiteX4" fmla="*/ 729129 w 1828800"/>
              <a:gd name="connsiteY4" fmla="*/ 800847 h 802773"/>
              <a:gd name="connsiteX5" fmla="*/ 872565 w 1828800"/>
              <a:gd name="connsiteY5" fmla="*/ 800847 h 802773"/>
              <a:gd name="connsiteX6" fmla="*/ 980141 w 1828800"/>
              <a:gd name="connsiteY6" fmla="*/ 794870 h 802773"/>
              <a:gd name="connsiteX7" fmla="*/ 1165412 w 1828800"/>
              <a:gd name="connsiteY7" fmla="*/ 717176 h 802773"/>
              <a:gd name="connsiteX8" fmla="*/ 1374588 w 1828800"/>
              <a:gd name="connsiteY8" fmla="*/ 609600 h 802773"/>
              <a:gd name="connsiteX9" fmla="*/ 1524000 w 1828800"/>
              <a:gd name="connsiteY9" fmla="*/ 490070 h 802773"/>
              <a:gd name="connsiteX10" fmla="*/ 1649506 w 1828800"/>
              <a:gd name="connsiteY10" fmla="*/ 352612 h 802773"/>
              <a:gd name="connsiteX11" fmla="*/ 1733176 w 1828800"/>
              <a:gd name="connsiteY11" fmla="*/ 221129 h 802773"/>
              <a:gd name="connsiteX12" fmla="*/ 1828800 w 1828800"/>
              <a:gd name="connsiteY12" fmla="*/ 0 h 802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28800" h="802773">
                <a:moveTo>
                  <a:pt x="0" y="621553"/>
                </a:moveTo>
                <a:cubicBezTo>
                  <a:pt x="65243" y="648447"/>
                  <a:pt x="130486" y="675341"/>
                  <a:pt x="203200" y="699247"/>
                </a:cubicBezTo>
                <a:cubicBezTo>
                  <a:pt x="275914" y="723153"/>
                  <a:pt x="372533" y="750047"/>
                  <a:pt x="436282" y="764988"/>
                </a:cubicBezTo>
                <a:cubicBezTo>
                  <a:pt x="500031" y="779929"/>
                  <a:pt x="536886" y="782918"/>
                  <a:pt x="585694" y="788894"/>
                </a:cubicBezTo>
                <a:cubicBezTo>
                  <a:pt x="634502" y="794870"/>
                  <a:pt x="681317" y="798855"/>
                  <a:pt x="729129" y="800847"/>
                </a:cubicBezTo>
                <a:cubicBezTo>
                  <a:pt x="776941" y="802839"/>
                  <a:pt x="830730" y="801843"/>
                  <a:pt x="872565" y="800847"/>
                </a:cubicBezTo>
                <a:cubicBezTo>
                  <a:pt x="914400" y="799851"/>
                  <a:pt x="931333" y="808815"/>
                  <a:pt x="980141" y="794870"/>
                </a:cubicBezTo>
                <a:cubicBezTo>
                  <a:pt x="1028949" y="780925"/>
                  <a:pt x="1099671" y="748054"/>
                  <a:pt x="1165412" y="717176"/>
                </a:cubicBezTo>
                <a:cubicBezTo>
                  <a:pt x="1231153" y="686298"/>
                  <a:pt x="1314823" y="647451"/>
                  <a:pt x="1374588" y="609600"/>
                </a:cubicBezTo>
                <a:cubicBezTo>
                  <a:pt x="1434353" y="571749"/>
                  <a:pt x="1478180" y="532901"/>
                  <a:pt x="1524000" y="490070"/>
                </a:cubicBezTo>
                <a:cubicBezTo>
                  <a:pt x="1569820" y="447239"/>
                  <a:pt x="1614643" y="397435"/>
                  <a:pt x="1649506" y="352612"/>
                </a:cubicBezTo>
                <a:cubicBezTo>
                  <a:pt x="1684369" y="307788"/>
                  <a:pt x="1703294" y="279898"/>
                  <a:pt x="1733176" y="221129"/>
                </a:cubicBezTo>
                <a:cubicBezTo>
                  <a:pt x="1763058" y="162360"/>
                  <a:pt x="1795929" y="81180"/>
                  <a:pt x="182880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id="{B636B01C-7FB5-4394-A218-963FB6F84BC8}"/>
              </a:ext>
            </a:extLst>
          </p:cNvPr>
          <p:cNvSpPr txBox="1"/>
          <p:nvPr/>
        </p:nvSpPr>
        <p:spPr>
          <a:xfrm>
            <a:off x="6776884" y="2190135"/>
            <a:ext cx="41295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Et eksempel på registrering av et svingefelt (høyresvingefelt – markert med rødt i figur x). Svingefelt skal registreres med </a:t>
            </a:r>
            <a:r>
              <a:rPr lang="nb-NO" dirty="0" err="1"/>
              <a:t>typeveg</a:t>
            </a:r>
            <a:r>
              <a:rPr lang="nb-NO" dirty="0"/>
              <a:t> kanalisert veg. Ellers gjelder teksten fra figur 2 i produktspesifikasjonen for </a:t>
            </a:r>
            <a:r>
              <a:rPr lang="nb-NO" dirty="0" err="1"/>
              <a:t>Elveg</a:t>
            </a:r>
            <a:r>
              <a:rPr lang="nb-NO" dirty="0"/>
              <a:t>: "I de aller fleste tilfeller vil topologien i slike kryss være etablert og skal da ikke endres ved fotogrammetrisk registrering. Fotogrammetrisk registrering vil i hovedsak gå ut på forbedring av geometri der kriteriene for dette er til stede".</a:t>
            </a:r>
          </a:p>
        </p:txBody>
      </p:sp>
    </p:spTree>
    <p:extLst>
      <p:ext uri="{BB962C8B-B14F-4D97-AF65-F5344CB8AC3E}">
        <p14:creationId xmlns:p14="http://schemas.microsoft.com/office/powerpoint/2010/main" val="420235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</a:t>
            </a:r>
            <a:r>
              <a:rPr lang="nb-NO" dirty="0" err="1"/>
              <a:t>enkelBilveg</a:t>
            </a:r>
            <a:r>
              <a:rPr lang="nb-NO" dirty="0"/>
              <a:t>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72216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(rampe)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25735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(rundkjøring)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48055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(bilferje)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12535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(passasjerferje)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906599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</a:t>
            </a:r>
            <a:r>
              <a:rPr lang="nb-NO" dirty="0" err="1"/>
              <a:t>gangOgSykkelveg</a:t>
            </a:r>
            <a:r>
              <a:rPr lang="nb-NO" dirty="0"/>
              <a:t>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014813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(sykkelveg)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071014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(gangveg) </a:t>
            </a:r>
            <a:r>
              <a:rPr lang="nb-NO" dirty="0">
                <a:solidFill>
                  <a:srgbClr val="FF0000"/>
                </a:solidFill>
              </a:rPr>
              <a:t>til vedlegg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26901EDA-6689-4EA4-911B-92E2BBD56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75" y="1591088"/>
            <a:ext cx="6030167" cy="5115639"/>
          </a:xfrm>
          <a:prstGeom prst="rect">
            <a:avLst/>
          </a:prstGeom>
        </p:spPr>
      </p:pic>
      <p:sp>
        <p:nvSpPr>
          <p:cNvPr id="3" name="Frihåndsform: figur 2">
            <a:extLst>
              <a:ext uri="{FF2B5EF4-FFF2-40B4-BE49-F238E27FC236}">
                <a16:creationId xmlns:a16="http://schemas.microsoft.com/office/drawing/2014/main" id="{88C76352-EA97-4AD8-8D4E-FED7446F08FD}"/>
              </a:ext>
            </a:extLst>
          </p:cNvPr>
          <p:cNvSpPr/>
          <p:nvPr/>
        </p:nvSpPr>
        <p:spPr>
          <a:xfrm>
            <a:off x="3187700" y="4356100"/>
            <a:ext cx="1009650" cy="1631950"/>
          </a:xfrm>
          <a:custGeom>
            <a:avLst/>
            <a:gdLst>
              <a:gd name="connsiteX0" fmla="*/ 0 w 1009650"/>
              <a:gd name="connsiteY0" fmla="*/ 0 h 1631950"/>
              <a:gd name="connsiteX1" fmla="*/ 25400 w 1009650"/>
              <a:gd name="connsiteY1" fmla="*/ 298450 h 1631950"/>
              <a:gd name="connsiteX2" fmla="*/ 88900 w 1009650"/>
              <a:gd name="connsiteY2" fmla="*/ 552450 h 1631950"/>
              <a:gd name="connsiteX3" fmla="*/ 133350 w 1009650"/>
              <a:gd name="connsiteY3" fmla="*/ 774700 h 1631950"/>
              <a:gd name="connsiteX4" fmla="*/ 177800 w 1009650"/>
              <a:gd name="connsiteY4" fmla="*/ 869950 h 1631950"/>
              <a:gd name="connsiteX5" fmla="*/ 298450 w 1009650"/>
              <a:gd name="connsiteY5" fmla="*/ 984250 h 1631950"/>
              <a:gd name="connsiteX6" fmla="*/ 495300 w 1009650"/>
              <a:gd name="connsiteY6" fmla="*/ 1073150 h 1631950"/>
              <a:gd name="connsiteX7" fmla="*/ 781050 w 1009650"/>
              <a:gd name="connsiteY7" fmla="*/ 1219200 h 1631950"/>
              <a:gd name="connsiteX8" fmla="*/ 895350 w 1009650"/>
              <a:gd name="connsiteY8" fmla="*/ 1352550 h 1631950"/>
              <a:gd name="connsiteX9" fmla="*/ 965200 w 1009650"/>
              <a:gd name="connsiteY9" fmla="*/ 1435100 h 1631950"/>
              <a:gd name="connsiteX10" fmla="*/ 1009650 w 1009650"/>
              <a:gd name="connsiteY10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9650" h="1631950">
                <a:moveTo>
                  <a:pt x="0" y="0"/>
                </a:moveTo>
                <a:cubicBezTo>
                  <a:pt x="5291" y="103187"/>
                  <a:pt x="10583" y="206375"/>
                  <a:pt x="25400" y="298450"/>
                </a:cubicBezTo>
                <a:cubicBezTo>
                  <a:pt x="40217" y="390525"/>
                  <a:pt x="70908" y="473075"/>
                  <a:pt x="88900" y="552450"/>
                </a:cubicBezTo>
                <a:cubicBezTo>
                  <a:pt x="106892" y="631825"/>
                  <a:pt x="118533" y="721783"/>
                  <a:pt x="133350" y="774700"/>
                </a:cubicBezTo>
                <a:cubicBezTo>
                  <a:pt x="148167" y="827617"/>
                  <a:pt x="150283" y="835025"/>
                  <a:pt x="177800" y="869950"/>
                </a:cubicBezTo>
                <a:cubicBezTo>
                  <a:pt x="205317" y="904875"/>
                  <a:pt x="245533" y="950383"/>
                  <a:pt x="298450" y="984250"/>
                </a:cubicBezTo>
                <a:cubicBezTo>
                  <a:pt x="351367" y="1018117"/>
                  <a:pt x="414867" y="1033992"/>
                  <a:pt x="495300" y="1073150"/>
                </a:cubicBezTo>
                <a:cubicBezTo>
                  <a:pt x="575733" y="1112308"/>
                  <a:pt x="714375" y="1172633"/>
                  <a:pt x="781050" y="1219200"/>
                </a:cubicBezTo>
                <a:cubicBezTo>
                  <a:pt x="847725" y="1265767"/>
                  <a:pt x="895350" y="1352550"/>
                  <a:pt x="895350" y="1352550"/>
                </a:cubicBezTo>
                <a:cubicBezTo>
                  <a:pt x="926042" y="1388533"/>
                  <a:pt x="946150" y="1388533"/>
                  <a:pt x="965200" y="1435100"/>
                </a:cubicBezTo>
                <a:cubicBezTo>
                  <a:pt x="984250" y="1481667"/>
                  <a:pt x="996950" y="1556808"/>
                  <a:pt x="1009650" y="163195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id="{C4260541-042D-41D6-86E5-79F965533FA1}"/>
              </a:ext>
            </a:extLst>
          </p:cNvPr>
          <p:cNvSpPr txBox="1"/>
          <p:nvPr/>
        </p:nvSpPr>
        <p:spPr>
          <a:xfrm>
            <a:off x="6776884" y="2190135"/>
            <a:ext cx="41295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Et eksempel på registrering av en utydelig </a:t>
            </a:r>
            <a:r>
              <a:rPr lang="nb-NO" dirty="0" err="1"/>
              <a:t>typeveg</a:t>
            </a:r>
            <a:r>
              <a:rPr lang="nb-NO" dirty="0"/>
              <a:t> mellom fortau (fra sør) og gangfelt (til venstre) – markert med rødt i figur x).</a:t>
            </a:r>
          </a:p>
          <a:p>
            <a:r>
              <a:rPr lang="nb-NO" dirty="0"/>
              <a:t>Disse typevegene er meget vanskelige å skille på ved registrering, derfor skal </a:t>
            </a:r>
            <a:r>
              <a:rPr lang="nb-NO" dirty="0" err="1"/>
              <a:t>typeveg</a:t>
            </a:r>
            <a:r>
              <a:rPr lang="nb-NO" dirty="0"/>
              <a:t> kodes som gangveg ved fotogrammetrisk nyregistrering og ev. justeres administrativt.</a:t>
            </a:r>
          </a:p>
        </p:txBody>
      </p:sp>
    </p:spTree>
    <p:extLst>
      <p:ext uri="{BB962C8B-B14F-4D97-AF65-F5344CB8AC3E}">
        <p14:creationId xmlns:p14="http://schemas.microsoft.com/office/powerpoint/2010/main" val="15703268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(gatetun)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34011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Bruk av synbarhet for </a:t>
            </a:r>
            <a:r>
              <a:rPr lang="nb-NO" sz="3600" dirty="0" err="1"/>
              <a:t>veglenker</a:t>
            </a:r>
            <a:r>
              <a:rPr lang="nb-NO" sz="3600" dirty="0"/>
              <a:t> (synbarhet = 2)</a:t>
            </a:r>
            <a:endParaRPr lang="nb-NO" dirty="0"/>
          </a:p>
        </p:txBody>
      </p:sp>
      <p:sp>
        <p:nvSpPr>
          <p:cNvPr id="11" name="TekstSylinder 10"/>
          <p:cNvSpPr txBox="1"/>
          <p:nvPr/>
        </p:nvSpPr>
        <p:spPr>
          <a:xfrm>
            <a:off x="8918037" y="5610904"/>
            <a:ext cx="2435763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 og øvrig samferdsel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</a:t>
            </a:r>
            <a:r>
              <a:rPr lang="nb-NO" sz="1000" dirty="0" err="1">
                <a:solidFill>
                  <a:srgbClr val="30F030"/>
                </a:solidFill>
              </a:rPr>
              <a:t>Veglenke</a:t>
            </a:r>
            <a:r>
              <a:rPr lang="nb-NO" sz="1000" dirty="0">
                <a:solidFill>
                  <a:srgbClr val="30F030"/>
                </a:solidFill>
              </a:rPr>
              <a:t>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 err="1">
                <a:solidFill>
                  <a:srgbClr val="FF0000"/>
                </a:solidFill>
              </a:rPr>
              <a:t>Veglenke</a:t>
            </a:r>
            <a:r>
              <a:rPr lang="nb-NO" sz="1000" dirty="0">
                <a:solidFill>
                  <a:srgbClr val="FF0000"/>
                </a:solidFill>
              </a:rPr>
              <a:t>, synbarhet = 3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9040219" y="5724256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9040219" y="5886271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9040220" y="6048226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40" y="1342144"/>
            <a:ext cx="5868219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6044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(gågate)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847120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(gangfelt) </a:t>
            </a:r>
            <a:r>
              <a:rPr lang="nb-NO" dirty="0">
                <a:solidFill>
                  <a:srgbClr val="FF0000"/>
                </a:solidFill>
              </a:rPr>
              <a:t>til vedlegg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D4F62D9F-1D52-4D2E-A16E-0B8671B47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59" y="1545587"/>
            <a:ext cx="6139135" cy="4947288"/>
          </a:xfrm>
          <a:prstGeom prst="rect">
            <a:avLst/>
          </a:prstGeom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96108DDA-9F0B-4E96-AD49-C23B7B76578A}"/>
              </a:ext>
            </a:extLst>
          </p:cNvPr>
          <p:cNvSpPr txBox="1"/>
          <p:nvPr/>
        </p:nvSpPr>
        <p:spPr>
          <a:xfrm>
            <a:off x="7682576" y="2364306"/>
            <a:ext cx="412954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Et eksempel på registrering av </a:t>
            </a:r>
            <a:r>
              <a:rPr lang="nb-NO" dirty="0" err="1"/>
              <a:t>veglenke</a:t>
            </a:r>
            <a:r>
              <a:rPr lang="nb-NO" dirty="0"/>
              <a:t> mellom to gangfelt (markert i rødt i figur x). Hvis lengde er under minstemål for registrering av </a:t>
            </a:r>
            <a:r>
              <a:rPr lang="nb-NO" dirty="0" err="1"/>
              <a:t>veglenker</a:t>
            </a:r>
            <a:r>
              <a:rPr lang="nb-NO" dirty="0"/>
              <a:t> (2m) registreres gangfeltet sammenhengende. Hvis lengde er over minstemål registreres </a:t>
            </a:r>
            <a:r>
              <a:rPr lang="nb-NO" dirty="0" err="1"/>
              <a:t>veglenken</a:t>
            </a:r>
            <a:r>
              <a:rPr lang="nb-NO" dirty="0"/>
              <a:t> mellom gangfeltene som gangveg fotogrammetrisk og justeres ev. administrativt.</a:t>
            </a:r>
          </a:p>
          <a:p>
            <a:r>
              <a:rPr lang="nb-NO" dirty="0"/>
              <a:t>Ved eksisterende </a:t>
            </a:r>
            <a:r>
              <a:rPr lang="nb-NO" dirty="0" err="1"/>
              <a:t>veglenke</a:t>
            </a:r>
            <a:r>
              <a:rPr lang="nb-NO" dirty="0"/>
              <a:t> (gang- og sykkelveg) over gangfelt kan </a:t>
            </a:r>
            <a:r>
              <a:rPr lang="nb-NO" dirty="0" err="1"/>
              <a:t>veglenke</a:t>
            </a:r>
            <a:r>
              <a:rPr lang="nb-NO" dirty="0"/>
              <a:t> splittes opp og gis ny </a:t>
            </a:r>
            <a:r>
              <a:rPr lang="nb-NO" dirty="0" err="1"/>
              <a:t>typeveg</a:t>
            </a:r>
            <a:r>
              <a:rPr lang="nb-NO" dirty="0"/>
              <a:t> og endret type E hvis eksiterende </a:t>
            </a:r>
            <a:r>
              <a:rPr lang="nb-NO" dirty="0" err="1"/>
              <a:t>veglenke</a:t>
            </a:r>
            <a:r>
              <a:rPr lang="nb-NO" dirty="0"/>
              <a:t> oppfyller kravene for nøyaktighet.</a:t>
            </a:r>
          </a:p>
        </p:txBody>
      </p: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DB110B1A-455B-4622-B405-AAAF3A380789}"/>
              </a:ext>
            </a:extLst>
          </p:cNvPr>
          <p:cNvCxnSpPr>
            <a:cxnSpLocks/>
          </p:cNvCxnSpPr>
          <p:nvPr/>
        </p:nvCxnSpPr>
        <p:spPr>
          <a:xfrm flipV="1">
            <a:off x="3663210" y="3669030"/>
            <a:ext cx="43920" cy="19052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linje 15">
            <a:extLst>
              <a:ext uri="{FF2B5EF4-FFF2-40B4-BE49-F238E27FC236}">
                <a16:creationId xmlns:a16="http://schemas.microsoft.com/office/drawing/2014/main" id="{791C7AEE-6E69-48F6-B3A1-4A0E371F425B}"/>
              </a:ext>
            </a:extLst>
          </p:cNvPr>
          <p:cNvCxnSpPr>
            <a:cxnSpLocks/>
          </p:cNvCxnSpPr>
          <p:nvPr/>
        </p:nvCxnSpPr>
        <p:spPr>
          <a:xfrm flipV="1">
            <a:off x="4057650" y="3573780"/>
            <a:ext cx="53940" cy="20025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tt linje 18">
            <a:extLst>
              <a:ext uri="{FF2B5EF4-FFF2-40B4-BE49-F238E27FC236}">
                <a16:creationId xmlns:a16="http://schemas.microsoft.com/office/drawing/2014/main" id="{C39DE966-DEDF-4EA0-AFF2-DA8D627E0735}"/>
              </a:ext>
            </a:extLst>
          </p:cNvPr>
          <p:cNvCxnSpPr>
            <a:cxnSpLocks/>
          </p:cNvCxnSpPr>
          <p:nvPr/>
        </p:nvCxnSpPr>
        <p:spPr>
          <a:xfrm flipH="1" flipV="1">
            <a:off x="3707130" y="3669030"/>
            <a:ext cx="350520" cy="1050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71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(fortau)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01431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(trapp)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416934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Kodelister…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48941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Bruk av synbarhet for </a:t>
            </a:r>
            <a:r>
              <a:rPr lang="nb-NO" sz="3600" dirty="0" err="1"/>
              <a:t>veglenker</a:t>
            </a:r>
            <a:r>
              <a:rPr lang="nb-NO" sz="3600" dirty="0"/>
              <a:t> (synbarhet = 0)</a:t>
            </a:r>
            <a:endParaRPr lang="nb-NO" dirty="0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39816"/>
            <a:ext cx="6164133" cy="428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260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Bruk av synbarhet for </a:t>
            </a:r>
            <a:r>
              <a:rPr lang="nb-NO" sz="3600" dirty="0" err="1"/>
              <a:t>veglenker</a:t>
            </a:r>
            <a:r>
              <a:rPr lang="nb-NO" sz="3600" dirty="0"/>
              <a:t> (synbarhet = 1)</a:t>
            </a:r>
            <a:endParaRPr lang="nb-NO" dirty="0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1816"/>
            <a:ext cx="5553075" cy="408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40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Feil bruk av synbarhet for </a:t>
            </a:r>
            <a:r>
              <a:rPr lang="nb-NO" sz="3600" dirty="0" err="1"/>
              <a:t>veglenker</a:t>
            </a:r>
            <a:r>
              <a:rPr lang="nb-NO" sz="3600" dirty="0"/>
              <a:t> (feilplassert? – andre områder med dårligere synbarhet = 3?</a:t>
            </a:r>
            <a:endParaRPr lang="nb-NO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65399"/>
            <a:ext cx="6268325" cy="5020376"/>
          </a:xfrm>
          <a:prstGeom prst="rect">
            <a:avLst/>
          </a:prstGeom>
        </p:spPr>
      </p:pic>
      <p:sp>
        <p:nvSpPr>
          <p:cNvPr id="5" name="Frihåndsform 4"/>
          <p:cNvSpPr/>
          <p:nvPr/>
        </p:nvSpPr>
        <p:spPr>
          <a:xfrm>
            <a:off x="4910148" y="2911087"/>
            <a:ext cx="650544" cy="377588"/>
          </a:xfrm>
          <a:custGeom>
            <a:avLst/>
            <a:gdLst>
              <a:gd name="connsiteX0" fmla="*/ 650544 w 650544"/>
              <a:gd name="connsiteY0" fmla="*/ 377588 h 377588"/>
              <a:gd name="connsiteX1" fmla="*/ 436729 w 650544"/>
              <a:gd name="connsiteY1" fmla="*/ 268406 h 377588"/>
              <a:gd name="connsiteX2" fmla="*/ 232012 w 650544"/>
              <a:gd name="connsiteY2" fmla="*/ 141027 h 377588"/>
              <a:gd name="connsiteX3" fmla="*/ 0 w 650544"/>
              <a:gd name="connsiteY3" fmla="*/ 0 h 37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0544" h="377588">
                <a:moveTo>
                  <a:pt x="650544" y="377588"/>
                </a:moveTo>
                <a:cubicBezTo>
                  <a:pt x="578514" y="342710"/>
                  <a:pt x="506484" y="307833"/>
                  <a:pt x="436729" y="268406"/>
                </a:cubicBezTo>
                <a:cubicBezTo>
                  <a:pt x="366974" y="228979"/>
                  <a:pt x="232012" y="141027"/>
                  <a:pt x="232012" y="141027"/>
                </a:cubicBezTo>
                <a:lnTo>
                  <a:pt x="0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4540195" y="5584777"/>
            <a:ext cx="2435763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 og øvrig samferdsel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</a:t>
            </a:r>
            <a:r>
              <a:rPr lang="nb-NO" sz="1000" dirty="0" err="1">
                <a:solidFill>
                  <a:srgbClr val="30F030"/>
                </a:solidFill>
              </a:rPr>
              <a:t>Veglenke</a:t>
            </a:r>
            <a:r>
              <a:rPr lang="nb-NO" sz="1000" dirty="0">
                <a:solidFill>
                  <a:srgbClr val="30F030"/>
                </a:solidFill>
              </a:rPr>
              <a:t>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 err="1">
                <a:solidFill>
                  <a:srgbClr val="FF0000"/>
                </a:solidFill>
              </a:rPr>
              <a:t>Veglenke</a:t>
            </a:r>
            <a:r>
              <a:rPr lang="nb-NO" sz="1000" dirty="0">
                <a:solidFill>
                  <a:srgbClr val="FF0000"/>
                </a:solidFill>
              </a:rPr>
              <a:t>, synbarhet = 2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4662377" y="5698129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4662377" y="5860144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4662378" y="6022099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89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243841"/>
            <a:ext cx="10515600" cy="1156466"/>
          </a:xfrm>
        </p:spPr>
        <p:txBody>
          <a:bodyPr>
            <a:normAutofit/>
          </a:bodyPr>
          <a:lstStyle/>
          <a:p>
            <a:r>
              <a:rPr lang="nb-NO" sz="3600" dirty="0"/>
              <a:t>Ny skisse – Feil bruk av synbarhet for </a:t>
            </a:r>
            <a:r>
              <a:rPr lang="nb-NO" sz="3600" dirty="0" err="1"/>
              <a:t>veglenker</a:t>
            </a:r>
            <a:br>
              <a:rPr lang="nb-NO" sz="3600" dirty="0"/>
            </a:br>
            <a:r>
              <a:rPr lang="nb-NO" sz="3600" dirty="0"/>
              <a:t>(for kort strekning med skygge, veldefinerte kantlinjer)</a:t>
            </a:r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439" y="1400307"/>
            <a:ext cx="6315956" cy="4496427"/>
          </a:xfrm>
          <a:prstGeom prst="rect">
            <a:avLst/>
          </a:prstGeom>
        </p:spPr>
      </p:pic>
      <p:sp>
        <p:nvSpPr>
          <p:cNvPr id="11" name="TekstSylinder 10"/>
          <p:cNvSpPr txBox="1"/>
          <p:nvPr/>
        </p:nvSpPr>
        <p:spPr>
          <a:xfrm>
            <a:off x="1152940" y="5106066"/>
            <a:ext cx="2435763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</a:t>
            </a:r>
            <a:r>
              <a:rPr lang="nb-NO" sz="1000" dirty="0" err="1">
                <a:solidFill>
                  <a:srgbClr val="30F030"/>
                </a:solidFill>
              </a:rPr>
              <a:t>Veglenke</a:t>
            </a:r>
            <a:r>
              <a:rPr lang="nb-NO" sz="1000" dirty="0">
                <a:solidFill>
                  <a:srgbClr val="30F030"/>
                </a:solidFill>
              </a:rPr>
              <a:t>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 err="1">
                <a:solidFill>
                  <a:srgbClr val="FF0000"/>
                </a:solidFill>
              </a:rPr>
              <a:t>Veglenke</a:t>
            </a:r>
            <a:r>
              <a:rPr lang="nb-NO" sz="1000" dirty="0">
                <a:solidFill>
                  <a:srgbClr val="FF0000"/>
                </a:solidFill>
              </a:rPr>
              <a:t>, synbarhet = 2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1259219" y="5221050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1259219" y="5383065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1259220" y="5545020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ihåndsform 5"/>
          <p:cNvSpPr/>
          <p:nvPr/>
        </p:nvSpPr>
        <p:spPr>
          <a:xfrm>
            <a:off x="3444427" y="3135887"/>
            <a:ext cx="1441723" cy="886351"/>
          </a:xfrm>
          <a:custGeom>
            <a:avLst/>
            <a:gdLst>
              <a:gd name="connsiteX0" fmla="*/ 0 w 1441723"/>
              <a:gd name="connsiteY0" fmla="*/ 0 h 886351"/>
              <a:gd name="connsiteX1" fmla="*/ 280491 w 1441723"/>
              <a:gd name="connsiteY1" fmla="*/ 168295 h 886351"/>
              <a:gd name="connsiteX2" fmla="*/ 499274 w 1441723"/>
              <a:gd name="connsiteY2" fmla="*/ 302930 h 886351"/>
              <a:gd name="connsiteX3" fmla="*/ 690007 w 1441723"/>
              <a:gd name="connsiteY3" fmla="*/ 426346 h 886351"/>
              <a:gd name="connsiteX4" fmla="*/ 942449 w 1441723"/>
              <a:gd name="connsiteY4" fmla="*/ 572201 h 886351"/>
              <a:gd name="connsiteX5" fmla="*/ 1200501 w 1441723"/>
              <a:gd name="connsiteY5" fmla="*/ 734886 h 886351"/>
              <a:gd name="connsiteX6" fmla="*/ 1441723 w 1441723"/>
              <a:gd name="connsiteY6" fmla="*/ 886351 h 88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1723" h="886351">
                <a:moveTo>
                  <a:pt x="0" y="0"/>
                </a:moveTo>
                <a:lnTo>
                  <a:pt x="280491" y="168295"/>
                </a:lnTo>
                <a:lnTo>
                  <a:pt x="499274" y="302930"/>
                </a:lnTo>
                <a:cubicBezTo>
                  <a:pt x="567527" y="345939"/>
                  <a:pt x="616145" y="381468"/>
                  <a:pt x="690007" y="426346"/>
                </a:cubicBezTo>
                <a:cubicBezTo>
                  <a:pt x="763869" y="471224"/>
                  <a:pt x="857367" y="520778"/>
                  <a:pt x="942449" y="572201"/>
                </a:cubicBezTo>
                <a:cubicBezTo>
                  <a:pt x="1027531" y="623624"/>
                  <a:pt x="1200501" y="734886"/>
                  <a:pt x="1200501" y="734886"/>
                </a:cubicBezTo>
                <a:lnTo>
                  <a:pt x="1441723" y="886351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12293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243841"/>
            <a:ext cx="10515600" cy="1156466"/>
          </a:xfrm>
        </p:spPr>
        <p:txBody>
          <a:bodyPr>
            <a:normAutofit/>
          </a:bodyPr>
          <a:lstStyle/>
          <a:p>
            <a:r>
              <a:rPr lang="nb-NO" sz="3600" dirty="0"/>
              <a:t>Ny skisse – Feil bruk av synbarhet for </a:t>
            </a:r>
            <a:r>
              <a:rPr lang="nb-NO" sz="3600" dirty="0" err="1"/>
              <a:t>veglenker</a:t>
            </a:r>
            <a:br>
              <a:rPr lang="nb-NO" sz="3600" dirty="0"/>
            </a:br>
            <a:r>
              <a:rPr lang="nb-NO" sz="3600" dirty="0"/>
              <a:t>(for kort strekning med skygge, veldefinerte kantlinjer)</a:t>
            </a:r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696" y="1745641"/>
            <a:ext cx="5543456" cy="3914423"/>
          </a:xfrm>
          <a:prstGeom prst="rect">
            <a:avLst/>
          </a:prstGeom>
        </p:spPr>
      </p:pic>
      <p:sp>
        <p:nvSpPr>
          <p:cNvPr id="11" name="TekstSylinder 10"/>
          <p:cNvSpPr txBox="1"/>
          <p:nvPr/>
        </p:nvSpPr>
        <p:spPr>
          <a:xfrm>
            <a:off x="4715183" y="1883895"/>
            <a:ext cx="2495514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 og annen samferdsel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</a:t>
            </a:r>
            <a:r>
              <a:rPr lang="nb-NO" sz="1000" dirty="0" err="1">
                <a:solidFill>
                  <a:srgbClr val="30F030"/>
                </a:solidFill>
              </a:rPr>
              <a:t>Veglenke</a:t>
            </a:r>
            <a:r>
              <a:rPr lang="nb-NO" sz="1000" dirty="0">
                <a:solidFill>
                  <a:srgbClr val="30F030"/>
                </a:solidFill>
              </a:rPr>
              <a:t>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 err="1">
                <a:solidFill>
                  <a:srgbClr val="FF0000"/>
                </a:solidFill>
              </a:rPr>
              <a:t>Veglenke</a:t>
            </a:r>
            <a:r>
              <a:rPr lang="nb-NO" sz="1000" dirty="0">
                <a:solidFill>
                  <a:srgbClr val="FF0000"/>
                </a:solidFill>
              </a:rPr>
              <a:t>, synbarhet = 2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4821462" y="1998879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4821462" y="2160894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4821463" y="2322849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rihåndsform 4"/>
          <p:cNvSpPr/>
          <p:nvPr/>
        </p:nvSpPr>
        <p:spPr>
          <a:xfrm>
            <a:off x="6633882" y="3376706"/>
            <a:ext cx="1308847" cy="753035"/>
          </a:xfrm>
          <a:custGeom>
            <a:avLst/>
            <a:gdLst>
              <a:gd name="connsiteX0" fmla="*/ 0 w 1308847"/>
              <a:gd name="connsiteY0" fmla="*/ 753035 h 753035"/>
              <a:gd name="connsiteX1" fmla="*/ 388471 w 1308847"/>
              <a:gd name="connsiteY1" fmla="*/ 561788 h 753035"/>
              <a:gd name="connsiteX2" fmla="*/ 717177 w 1308847"/>
              <a:gd name="connsiteY2" fmla="*/ 376518 h 753035"/>
              <a:gd name="connsiteX3" fmla="*/ 1027953 w 1308847"/>
              <a:gd name="connsiteY3" fmla="*/ 179294 h 753035"/>
              <a:gd name="connsiteX4" fmla="*/ 1308847 w 1308847"/>
              <a:gd name="connsiteY4" fmla="*/ 0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8847" h="753035">
                <a:moveTo>
                  <a:pt x="0" y="753035"/>
                </a:moveTo>
                <a:cubicBezTo>
                  <a:pt x="134471" y="688788"/>
                  <a:pt x="268942" y="624541"/>
                  <a:pt x="388471" y="561788"/>
                </a:cubicBezTo>
                <a:cubicBezTo>
                  <a:pt x="508000" y="499035"/>
                  <a:pt x="610597" y="440267"/>
                  <a:pt x="717177" y="376518"/>
                </a:cubicBezTo>
                <a:cubicBezTo>
                  <a:pt x="823757" y="312769"/>
                  <a:pt x="1027953" y="179294"/>
                  <a:pt x="1027953" y="179294"/>
                </a:cubicBezTo>
                <a:lnTo>
                  <a:pt x="1308847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9125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Veglenke</a:t>
            </a:r>
            <a:r>
              <a:rPr lang="nb-NO" dirty="0"/>
              <a:t> - </a:t>
            </a:r>
            <a:r>
              <a:rPr lang="nb-NO" dirty="0" err="1"/>
              <a:t>TypeVeg</a:t>
            </a:r>
            <a:r>
              <a:rPr lang="nb-NO" dirty="0"/>
              <a:t>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600" y="1690688"/>
            <a:ext cx="6620799" cy="449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639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1990</TotalTime>
  <Words>624</Words>
  <Application>Microsoft Office PowerPoint</Application>
  <PresentationFormat>Widescreen</PresentationFormat>
  <Paragraphs>54</Paragraphs>
  <Slides>34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Office-tema</vt:lpstr>
      <vt:lpstr>Skisser/bilder brukt i FKB-Vegnett produktspesifikasjon og registreringsinstruks  NÅ ELVEG 2.0!</vt:lpstr>
      <vt:lpstr>Ny skisse – Bruk av synbarhet for veglenker (synbarhet = 3)</vt:lpstr>
      <vt:lpstr>Ny skisse – Bruk av synbarhet for veglenker (synbarhet = 2)</vt:lpstr>
      <vt:lpstr>Ny skisse – Bruk av synbarhet for veglenker (synbarhet = 0)</vt:lpstr>
      <vt:lpstr>Ny skisse – Bruk av synbarhet for veglenker (synbarhet = 1)</vt:lpstr>
      <vt:lpstr>Ny skisse – Feil bruk av synbarhet for veglenker (feilplassert? – andre områder med dårligere synbarhet = 3?</vt:lpstr>
      <vt:lpstr>Ny skisse – Feil bruk av synbarhet for veglenker (for kort strekning med skygge, veldefinerte kantlinjer)</vt:lpstr>
      <vt:lpstr>Ny skisse – Feil bruk av synbarhet for veglenker (for kort strekning med skygge, veldefinerte kantlinjer)</vt:lpstr>
      <vt:lpstr>Veglenke - TypeVeg (alle fra eks. Vegnett)</vt:lpstr>
      <vt:lpstr>Veglenke - TypeVeg (alle fra eks. Vegnett)</vt:lpstr>
      <vt:lpstr>Veglenke - TypeVeg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TypeVeg (kanalisertVeg) til vedlegg</vt:lpstr>
      <vt:lpstr>Veglenke - TypeVeg (enkelBilveg)</vt:lpstr>
      <vt:lpstr>Veglenke - TypeVeg (rampe)</vt:lpstr>
      <vt:lpstr>Veglenke - TypeVeg (rundkjøring)</vt:lpstr>
      <vt:lpstr>Veglenke - TypeVeg (bilferje)</vt:lpstr>
      <vt:lpstr>Veglenke - TypeVeg (passasjerferje)</vt:lpstr>
      <vt:lpstr>Veglenke - TypeVeg (gangOgSykkelveg)</vt:lpstr>
      <vt:lpstr>Veglenke - TypeVeg (sykkelveg)</vt:lpstr>
      <vt:lpstr>Veglenke - TypeVeg (gangveg) til vedlegg</vt:lpstr>
      <vt:lpstr>Veglenke - TypeVeg (gatetun)</vt:lpstr>
      <vt:lpstr>Veglenke - TypeVeg (gågate)</vt:lpstr>
      <vt:lpstr>Veglenke - TypeVeg (gangfelt) til vedlegg</vt:lpstr>
      <vt:lpstr>Veglenke - TypeVeg (fortau)</vt:lpstr>
      <vt:lpstr>Veglenke - TypeVeg (trapp)</vt:lpstr>
      <vt:lpstr>Kodelister…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84</cp:revision>
  <dcterms:created xsi:type="dcterms:W3CDTF">2021-08-06T12:22:07Z</dcterms:created>
  <dcterms:modified xsi:type="dcterms:W3CDTF">2022-06-30T15:55:19Z</dcterms:modified>
</cp:coreProperties>
</file>

<file path=docProps/thumbnail.jpeg>
</file>